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3B82F6"/>
            </a:solidFill>
            <a:ln w="31750">
              <a:solidFill>
                <a:srgbClr val="3B82F6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3B82F6"/>
            </a:solidFill>
            <a:ln w="31750">
              <a:solidFill>
                <a:srgbClr val="3B82F6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EF4444"/>
            </a:solidFill>
            <a:ln w="31750">
              <a:solidFill>
                <a:srgbClr val="EF4444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3B82F6"/>
              </a:solidFill>
            </c:spPr>
          </c:dPt>
          <c:dPt>
            <c:idx val="1"/>
            <c:spPr>
              <a:solidFill>
                <a:srgbClr val="10B981"/>
              </a:solidFill>
            </c:spPr>
          </c:dPt>
          <c:dPt>
            <c:idx val="2"/>
            <c:spPr>
              <a:solidFill>
                <a:srgbClr val="EF4444"/>
              </a:solidFill>
            </c:spPr>
          </c:dPt>
          <c:dPt>
            <c:idx val="3"/>
            <c:spPr>
              <a:solidFill>
                <a:srgbClr val="8B5CF6"/>
              </a:solidFill>
            </c:spPr>
          </c:dPt>
          <c:dPt>
            <c:idx val="4"/>
            <c:spPr>
              <a:solidFill>
                <a:srgbClr val="F59E0B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4748B"/>
                  </a:solidFill>
                  <a:latin typeface="Inter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4748B"/>
                </a:solidFill>
                <a:latin typeface="Inter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3B82F6"/>
            </a:solidFill>
            <a:ln w="31750">
              <a:solidFill>
                <a:srgbClr val="3B82F6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10B981"/>
            </a:solidFill>
            <a:ln w="31750">
              <a:solidFill>
                <a:srgbClr val="10B981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4748B"/>
                </a:solidFill>
                <a:latin typeface="Inter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Inter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8692000" y="-1100000"/>
            <a:ext cx="4000000" cy="4000000"/>
          </a:xfrm>
          <a:prstGeom prst="ellipse">
            <a:avLst/>
          </a:prstGeom>
          <a:solidFill>
            <a:srgbClr val="18254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11092000" y="1700000"/>
            <a:ext cx="1000000" cy="1000000"/>
          </a:xfrm>
          <a:prstGeom prst="ellipse">
            <a:avLst/>
          </a:prstGeom>
          <a:solidFill>
            <a:srgbClr val="16233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9192000" y="4358000"/>
            <a:ext cx="2800000" cy="120000"/>
          </a:xfrm>
          <a:prstGeom prst="rect">
            <a:avLst/>
          </a:prstGeom>
          <a:solidFill>
            <a:srgbClr val="17244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685800" y="3629000"/>
            <a:ext cx="30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800" y="1800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2200000"/>
            <a:ext cx="85000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FFFFFF"/>
                </a:solidFill>
                <a:latin typeface="Inter"/>
              </a:rPr>
              <a:t>Presentation Title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3100000"/>
            <a:ext cx="80000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BABFC8"/>
                </a:solidFill>
                <a:latin typeface="Inter"/>
              </a:rPr>
              <a:t>Strategic Overview &amp; Key Initiatives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5800" y="3829000"/>
            <a:ext cx="4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February 2026  |  Confidential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5800" y="1700000"/>
            <a:ext cx="0" cy="2429000"/>
          </a:xfrm>
          <a:prstGeom prst="line">
            <a:avLst/>
          </a:prstGeom>
          <a:ln w="1905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KPI Dashboard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25551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858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Revenue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+23%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358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D7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835800" y="3371600"/>
            <a:ext cx="1916835" cy="100000"/>
          </a:xfrm>
          <a:prstGeom prst="roundRect">
            <a:avLst>
              <a:gd name="adj" fmla="val 2608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858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85% of target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58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440900" y="1471600"/>
            <a:ext cx="25551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5409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Profit Margin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18.5%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909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+2.1%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5909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3590900" y="3371600"/>
            <a:ext cx="1623672" cy="100000"/>
          </a:xfrm>
          <a:prstGeom prst="roundRect">
            <a:avLst>
              <a:gd name="adj" fmla="val 3079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35409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72% of target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5409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196000" y="1471600"/>
            <a:ext cx="25551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2960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Customer Churn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460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2.1%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2460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EF4444"/>
                </a:solidFill>
                <a:latin typeface="Inter"/>
              </a:rPr>
              <a:t>↓ -0.8%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3460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6346000" y="3371600"/>
            <a:ext cx="473571" cy="1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2960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21% of target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2960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951100" y="1471600"/>
            <a:ext cx="25551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9051100" y="1721600"/>
            <a:ext cx="23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64748B"/>
                </a:solidFill>
                <a:latin typeface="Inter"/>
              </a:rPr>
              <a:t>NPS Score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001100" y="2171600"/>
            <a:ext cx="2455100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600" b="1" i="0">
                <a:solidFill>
                  <a:srgbClr val="1B2A4A"/>
                </a:solidFill>
                <a:latin typeface="Inter"/>
              </a:rPr>
              <a:t>72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001100" y="28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0B981"/>
                </a:solidFill>
                <a:latin typeface="Inter"/>
              </a:rPr>
              <a:t>↑ +5pts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9101100" y="3371600"/>
            <a:ext cx="2255100" cy="100000"/>
          </a:xfrm>
          <a:prstGeom prst="roundRect">
            <a:avLst>
              <a:gd name="adj" fmla="val 2217"/>
            </a:avLst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9101100" y="3371600"/>
            <a:ext cx="1623672" cy="100000"/>
          </a:xfrm>
          <a:prstGeom prst="roundRect">
            <a:avLst>
              <a:gd name="adj" fmla="val 3079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9051100" y="352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72% of target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051100" y="5171600"/>
            <a:ext cx="23551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vs. previous quarter</a:t>
            </a:r>
          </a:p>
        </p:txBody>
      </p:sp>
      <p:sp>
        <p:nvSpPr>
          <p:cNvPr id="44" name="Rectangle 4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SWOT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DBF4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5335200" cy="6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8858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Strengths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8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Strong brand recognition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Experienced leadership team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10B98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Robust financial position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71000" y="1471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CE2E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171000" y="1471600"/>
            <a:ext cx="5335200" cy="6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371000" y="1621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Weaknesses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71000" y="2021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Limited geographic reach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Legacy technology stack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EF4444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High employee turnover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858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E1EC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85800" y="3696600"/>
            <a:ext cx="5335200" cy="6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58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82F6"/>
                </a:solidFill>
                <a:latin typeface="Inter"/>
              </a:rPr>
              <a:t>Opportunities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3B82F6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Emerging market expansion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3B82F6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Strategic acquisitions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3B82F6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Digital transformation demand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171000" y="3696600"/>
            <a:ext cx="5335200" cy="2075000"/>
          </a:xfrm>
          <a:prstGeom prst="roundRect">
            <a:avLst>
              <a:gd name="adj" fmla="val 1124"/>
            </a:avLst>
          </a:prstGeom>
          <a:solidFill>
            <a:srgbClr val="F6F2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171000" y="3696600"/>
            <a:ext cx="5335200" cy="600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371000" y="3846600"/>
            <a:ext cx="493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C8A951"/>
                </a:solidFill>
                <a:latin typeface="Inter"/>
              </a:rPr>
              <a:t>Threats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71000" y="4246600"/>
            <a:ext cx="4935200" cy="1375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C8A95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Increasing competition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C8A95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Regulatory changes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C8A951"/>
              </a:buClr>
            </a:pPr>
            <a:r>
              <a:rPr sz="1300">
                <a:solidFill>
                  <a:srgbClr val="1B2A4A"/>
                </a:solidFill>
                <a:latin typeface="Inter"/>
              </a:rPr>
              <a:t>Economic uncertainty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1135800" y="14716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DBE8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135800" y="1471600"/>
            <a:ext cx="5125200" cy="55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285800" y="15916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3B82F6"/>
                </a:solidFill>
                <a:latin typeface="Inter"/>
              </a:rPr>
              <a:t>Quick Wins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85800" y="19716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81000" y="14716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D3F2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81000" y="1471600"/>
            <a:ext cx="5125200" cy="55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531000" y="15916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0B981"/>
                </a:solidFill>
                <a:latin typeface="Inter"/>
              </a:rPr>
              <a:t>Major Projects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31000" y="19716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135800" y="38212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FCDD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135800" y="3821200"/>
            <a:ext cx="5125200" cy="55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285800" y="39412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EF4444"/>
                </a:solidFill>
                <a:latin typeface="Inter"/>
              </a:rPr>
              <a:t>Fill-Ins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285800" y="43212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381000" y="3821200"/>
            <a:ext cx="5125200" cy="2229600"/>
          </a:xfrm>
          <a:prstGeom prst="roundRect">
            <a:avLst>
              <a:gd name="adj" fmla="val 1170"/>
            </a:avLst>
          </a:prstGeom>
          <a:solidFill>
            <a:srgbClr val="EAE1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381000" y="3821200"/>
            <a:ext cx="5125200" cy="550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531000" y="3941200"/>
            <a:ext cx="482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8B5CF6"/>
                </a:solidFill>
                <a:latin typeface="Inter"/>
              </a:rPr>
              <a:t>Thankless Tasks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31000" y="4321200"/>
            <a:ext cx="4825200" cy="157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5800" y="3561200"/>
            <a:ext cx="37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64748B"/>
                </a:solidFill>
                <a:latin typeface="Inter"/>
              </a:rPr>
              <a:t>Effort</a:t>
            </a:r>
          </a:p>
        </p:txBody>
      </p:sp>
      <p:cxnSp>
        <p:nvCxnSpPr>
          <p:cNvPr id="22" name="Connector 21"/>
          <p:cNvCxnSpPr/>
          <p:nvPr/>
        </p:nvCxnSpPr>
        <p:spPr>
          <a:xfrm flipV="1">
            <a:off x="1015800" y="1471600"/>
            <a:ext cx="0" cy="4579200"/>
          </a:xfrm>
          <a:prstGeom prst="line">
            <a:avLst/>
          </a:prstGeom>
          <a:ln w="1270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135800" y="6110800"/>
            <a:ext cx="103704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64748B"/>
                </a:solidFill>
                <a:latin typeface="Inter"/>
              </a:rPr>
              <a:t>Impact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135800" y="6090800"/>
            <a:ext cx="10370400" cy="0"/>
          </a:xfrm>
          <a:prstGeom prst="line">
            <a:avLst/>
          </a:prstGeom>
          <a:ln w="1270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696000" y="1924200"/>
            <a:ext cx="2800000" cy="2800000"/>
          </a:xfrm>
          <a:prstGeom prst="ellipse">
            <a:avLst/>
          </a:prstGeom>
          <a:solidFill>
            <a:srgbClr val="C8A951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396000" y="27084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Innovation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96000" y="30084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3A9B6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8" name="Oval 7"/>
          <p:cNvSpPr/>
          <p:nvPr/>
        </p:nvSpPr>
        <p:spPr>
          <a:xfrm>
            <a:off x="3982000" y="2848200"/>
            <a:ext cx="2800000" cy="2800000"/>
          </a:xfrm>
          <a:prstGeom prst="ellipse">
            <a:avLst/>
          </a:prstGeom>
          <a:solidFill>
            <a:srgbClr val="3B82F6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039400" y="44640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Experience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39400" y="47640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3A9B6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11" name="Oval 10"/>
          <p:cNvSpPr/>
          <p:nvPr/>
        </p:nvSpPr>
        <p:spPr>
          <a:xfrm>
            <a:off x="5410000" y="2848200"/>
            <a:ext cx="2800000" cy="2800000"/>
          </a:xfrm>
          <a:prstGeom prst="ellipse">
            <a:avLst/>
          </a:prstGeom>
          <a:solidFill>
            <a:srgbClr val="10B981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752600" y="4464000"/>
            <a:ext cx="1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Trust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652600" y="47640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A3A9B6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96000" y="3606200"/>
            <a:ext cx="220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1B2A4A"/>
                </a:solidFill>
                <a:latin typeface="Inter"/>
              </a:rPr>
              <a:t>Our Competitive Advantage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03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How we plan and execute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Our Process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hevron 3"/>
          <p:cNvSpPr/>
          <p:nvPr/>
        </p:nvSpPr>
        <p:spPr>
          <a:xfrm>
            <a:off x="685800" y="2171600"/>
            <a:ext cx="2260080" cy="1200000"/>
          </a:xfrm>
          <a:prstGeom prst="chevron">
            <a:avLst/>
          </a:prstGeom>
          <a:solidFill>
            <a:srgbClr val="BABF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1B2A4A"/>
                </a:solidFill>
                <a:latin typeface="Inter"/>
              </a:rPr>
              <a:t>Discovery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5082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580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Research &amp; analysis</a:t>
            </a:r>
          </a:p>
        </p:txBody>
      </p:sp>
      <p:sp>
        <p:nvSpPr>
          <p:cNvPr id="7" name="Chevron 6"/>
          <p:cNvSpPr/>
          <p:nvPr/>
        </p:nvSpPr>
        <p:spPr>
          <a:xfrm>
            <a:off x="2825880" y="2171600"/>
            <a:ext cx="2260080" cy="1200000"/>
          </a:xfrm>
          <a:prstGeom prst="chevron">
            <a:avLst/>
          </a:prstGeom>
          <a:solidFill>
            <a:srgbClr val="9299A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1B2A4A"/>
                </a:solidFill>
                <a:latin typeface="Inter"/>
              </a:rPr>
              <a:t>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9090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7588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Planning &amp; design</a:t>
            </a:r>
          </a:p>
        </p:txBody>
      </p:sp>
      <p:sp>
        <p:nvSpPr>
          <p:cNvPr id="10" name="Chevron 9"/>
          <p:cNvSpPr/>
          <p:nvPr/>
        </p:nvSpPr>
        <p:spPr>
          <a:xfrm>
            <a:off x="4965960" y="2171600"/>
            <a:ext cx="2260080" cy="1200000"/>
          </a:xfrm>
          <a:prstGeom prst="chevron">
            <a:avLst/>
          </a:prstGeom>
          <a:solidFill>
            <a:srgbClr val="6A748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Develop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3098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596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Build &amp; iterate</a:t>
            </a:r>
          </a:p>
        </p:txBody>
      </p:sp>
      <p:sp>
        <p:nvSpPr>
          <p:cNvPr id="13" name="Chevron 12"/>
          <p:cNvSpPr/>
          <p:nvPr/>
        </p:nvSpPr>
        <p:spPr>
          <a:xfrm>
            <a:off x="7106040" y="2171600"/>
            <a:ext cx="2260080" cy="1200000"/>
          </a:xfrm>
          <a:prstGeom prst="chevron">
            <a:avLst/>
          </a:prstGeom>
          <a:solidFill>
            <a:srgbClr val="424F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Deploy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7106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15604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Launch &amp; integrate</a:t>
            </a:r>
          </a:p>
        </p:txBody>
      </p:sp>
      <p:sp>
        <p:nvSpPr>
          <p:cNvPr id="16" name="Chevron 15"/>
          <p:cNvSpPr/>
          <p:nvPr/>
        </p:nvSpPr>
        <p:spPr>
          <a:xfrm>
            <a:off x="9246120" y="2171600"/>
            <a:ext cx="2260080" cy="1200000"/>
          </a:xfrm>
          <a:prstGeom prst="chevron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Optimize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811140" y="1821600"/>
            <a:ext cx="11300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Step 5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296120" y="3571600"/>
            <a:ext cx="216008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Measure &amp; 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6096000" y="1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H="1">
            <a:off x="6096000" y="3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 flipV="1">
            <a:off x="4096000" y="3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V="1">
            <a:off x="4096000" y="1571600"/>
            <a:ext cx="2000000" cy="2000000"/>
          </a:xfrm>
          <a:prstGeom prst="line">
            <a:avLst/>
          </a:prstGeom>
          <a:ln w="19050">
            <a:solidFill>
              <a:srgbClr val="64748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796000" y="3271600"/>
            <a:ext cx="600000" cy="6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796000" y="3271600"/>
            <a:ext cx="600000" cy="6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Core
Process</a:t>
            </a:r>
          </a:p>
        </p:txBody>
      </p:sp>
      <p:sp>
        <p:nvSpPr>
          <p:cNvPr id="11" name="Oval 10"/>
          <p:cNvSpPr/>
          <p:nvPr/>
        </p:nvSpPr>
        <p:spPr>
          <a:xfrm>
            <a:off x="5716000" y="1191600"/>
            <a:ext cx="760000" cy="76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716000" y="1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3" name="Oval 12"/>
          <p:cNvSpPr/>
          <p:nvPr/>
        </p:nvSpPr>
        <p:spPr>
          <a:xfrm>
            <a:off x="7716000" y="3191600"/>
            <a:ext cx="760000" cy="7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5" name="Oval 14"/>
          <p:cNvSpPr/>
          <p:nvPr/>
        </p:nvSpPr>
        <p:spPr>
          <a:xfrm>
            <a:off x="5716000" y="5191600"/>
            <a:ext cx="760000" cy="7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716000" y="5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17" name="Oval 16"/>
          <p:cNvSpPr/>
          <p:nvPr/>
        </p:nvSpPr>
        <p:spPr>
          <a:xfrm>
            <a:off x="3716000" y="3191600"/>
            <a:ext cx="760000" cy="7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716000" y="3191600"/>
            <a:ext cx="760000" cy="7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Roadmap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885800" y="3371600"/>
            <a:ext cx="10420400" cy="0"/>
          </a:xfrm>
          <a:prstGeom prst="line">
            <a:avLst/>
          </a:prstGeom>
          <a:ln w="31750">
            <a:solidFill>
              <a:srgbClr val="1B2A4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885800" y="312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13232" y="19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-14200" y="19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-14200" y="19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5800" y="20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Q1 2026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800" y="22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Foundation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800" y="26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3" name="Oval 12"/>
          <p:cNvSpPr/>
          <p:nvPr/>
        </p:nvSpPr>
        <p:spPr>
          <a:xfrm>
            <a:off x="33909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4" name="Connector 13"/>
          <p:cNvCxnSpPr/>
          <p:nvPr/>
        </p:nvCxnSpPr>
        <p:spPr>
          <a:xfrm>
            <a:off x="3490900" y="347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2618332" y="36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2590900" y="36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2590900" y="36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2640900" y="37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Q2 2026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640900" y="39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Growth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640900" y="43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21" name="Oval 20"/>
          <p:cNvSpPr/>
          <p:nvPr/>
        </p:nvSpPr>
        <p:spPr>
          <a:xfrm>
            <a:off x="59960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2" name="Connector 21"/>
          <p:cNvCxnSpPr/>
          <p:nvPr/>
        </p:nvCxnSpPr>
        <p:spPr>
          <a:xfrm>
            <a:off x="6096000" y="312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5223432" y="19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5196000" y="19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5196000" y="19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5246000" y="20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Q3 2026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246000" y="22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Scale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46000" y="26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29" name="Oval 28"/>
          <p:cNvSpPr/>
          <p:nvPr/>
        </p:nvSpPr>
        <p:spPr>
          <a:xfrm>
            <a:off x="86011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0" name="Connector 29"/>
          <p:cNvCxnSpPr/>
          <p:nvPr/>
        </p:nvCxnSpPr>
        <p:spPr>
          <a:xfrm>
            <a:off x="8701100" y="347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/>
          <p:cNvSpPr/>
          <p:nvPr/>
        </p:nvSpPr>
        <p:spPr>
          <a:xfrm>
            <a:off x="7828532" y="36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7801100" y="36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7801100" y="36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1100" y="37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Q4 2026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51100" y="39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Optimize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851100" y="43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37" name="Oval 36"/>
          <p:cNvSpPr/>
          <p:nvPr/>
        </p:nvSpPr>
        <p:spPr>
          <a:xfrm>
            <a:off x="11206200" y="32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8" name="Connector 37"/>
          <p:cNvCxnSpPr/>
          <p:nvPr/>
        </p:nvCxnSpPr>
        <p:spPr>
          <a:xfrm>
            <a:off x="11306200" y="3121600"/>
            <a:ext cx="0" cy="15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10433632" y="1949032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Rounded Rectangle 39"/>
          <p:cNvSpPr/>
          <p:nvPr/>
        </p:nvSpPr>
        <p:spPr>
          <a:xfrm>
            <a:off x="10406200" y="1921600"/>
            <a:ext cx="1800000" cy="1200000"/>
          </a:xfrm>
          <a:prstGeom prst="roundRect">
            <a:avLst>
              <a:gd name="adj" fmla="val 444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10406200" y="1921600"/>
            <a:ext cx="18000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10456200" y="2001600"/>
            <a:ext cx="17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C8A951"/>
                </a:solidFill>
                <a:latin typeface="Inter"/>
              </a:rPr>
              <a:t>Q1 2027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456200" y="2271600"/>
            <a:ext cx="17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B2A4A"/>
                </a:solidFill>
                <a:latin typeface="Inter"/>
              </a:rPr>
              <a:t>Expand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456200" y="2621600"/>
            <a:ext cx="170000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rapezoid 4"/>
          <p:cNvSpPr/>
          <p:nvPr/>
        </p:nvSpPr>
        <p:spPr>
          <a:xfrm>
            <a:off x="1185800" y="1471600"/>
            <a:ext cx="8620400" cy="700000"/>
          </a:xfrm>
          <a:prstGeom prst="trapezoid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26200" y="149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3B82F6"/>
                </a:solidFill>
                <a:latin typeface="Inter"/>
              </a:rPr>
              <a:t>10,000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6200" y="1801600"/>
            <a:ext cx="158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Total market reach</a:t>
            </a:r>
          </a:p>
        </p:txBody>
      </p:sp>
      <p:sp>
        <p:nvSpPr>
          <p:cNvPr id="8" name="Trapezoid 7"/>
          <p:cNvSpPr/>
          <p:nvPr/>
        </p:nvSpPr>
        <p:spPr>
          <a:xfrm>
            <a:off x="1886207" y="2221600"/>
            <a:ext cx="7219585" cy="70000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225792" y="224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0B981"/>
                </a:solidFill>
                <a:latin typeface="Inter"/>
              </a:rPr>
              <a:t>5,200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225792" y="255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Engaged prospects</a:t>
            </a:r>
          </a:p>
        </p:txBody>
      </p:sp>
      <p:sp>
        <p:nvSpPr>
          <p:cNvPr id="11" name="Trapezoid 10"/>
          <p:cNvSpPr/>
          <p:nvPr/>
        </p:nvSpPr>
        <p:spPr>
          <a:xfrm>
            <a:off x="2586615" y="2971600"/>
            <a:ext cx="5818770" cy="70000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25385" y="299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EF4444"/>
                </a:solidFill>
                <a:latin typeface="Inter"/>
              </a:rPr>
              <a:t>2,800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525385" y="330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Qualified leads</a:t>
            </a:r>
          </a:p>
        </p:txBody>
      </p:sp>
      <p:sp>
        <p:nvSpPr>
          <p:cNvPr id="14" name="Trapezoid 13"/>
          <p:cNvSpPr/>
          <p:nvPr/>
        </p:nvSpPr>
        <p:spPr>
          <a:xfrm>
            <a:off x="3287022" y="3721600"/>
            <a:ext cx="4417955" cy="700000"/>
          </a:xfrm>
          <a:prstGeom prst="trapezoid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4977" y="374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8B5CF6"/>
                </a:solidFill>
                <a:latin typeface="Inter"/>
              </a:rPr>
              <a:t>1,400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24977" y="405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Sales pipeline</a:t>
            </a:r>
          </a:p>
        </p:txBody>
      </p:sp>
      <p:sp>
        <p:nvSpPr>
          <p:cNvPr id="17" name="Trapezoid 16"/>
          <p:cNvSpPr/>
          <p:nvPr/>
        </p:nvSpPr>
        <p:spPr>
          <a:xfrm>
            <a:off x="3987430" y="4471600"/>
            <a:ext cx="3017140" cy="70000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24570" y="4491600"/>
            <a:ext cx="12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F59E0B"/>
                </a:solidFill>
                <a:latin typeface="Inter"/>
              </a:rPr>
              <a:t>680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24570" y="4801600"/>
            <a:ext cx="18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4748B"/>
                </a:solidFill>
                <a:latin typeface="Inter"/>
              </a:rPr>
              <a:t>Converted customers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rapezoid 4"/>
          <p:cNvSpPr/>
          <p:nvPr/>
        </p:nvSpPr>
        <p:spPr>
          <a:xfrm>
            <a:off x="4905756" y="1371600"/>
            <a:ext cx="2380488" cy="921840"/>
          </a:xfrm>
          <a:prstGeom prst="trapezoid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86244" y="1602060"/>
            <a:ext cx="4119956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Long-term aspirational goal</a:t>
            </a:r>
          </a:p>
        </p:txBody>
      </p:sp>
      <p:sp>
        <p:nvSpPr>
          <p:cNvPr id="7" name="Trapezoid 6"/>
          <p:cNvSpPr/>
          <p:nvPr/>
        </p:nvSpPr>
        <p:spPr>
          <a:xfrm>
            <a:off x="3850767" y="2323440"/>
            <a:ext cx="4490466" cy="921840"/>
          </a:xfrm>
          <a:prstGeom prst="trapezoid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41233" y="2553900"/>
            <a:ext cx="3064967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Multi-year plan to achieve vision</a:t>
            </a:r>
          </a:p>
        </p:txBody>
      </p:sp>
      <p:sp>
        <p:nvSpPr>
          <p:cNvPr id="9" name="Trapezoid 8"/>
          <p:cNvSpPr/>
          <p:nvPr/>
        </p:nvSpPr>
        <p:spPr>
          <a:xfrm>
            <a:off x="2795778" y="3275280"/>
            <a:ext cx="6600444" cy="921840"/>
          </a:xfrm>
          <a:prstGeom prst="trapezoid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496222" y="3505740"/>
            <a:ext cx="2009978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Measurable annual targets</a:t>
            </a:r>
          </a:p>
        </p:txBody>
      </p:sp>
      <p:sp>
        <p:nvSpPr>
          <p:cNvPr id="11" name="Trapezoid 10"/>
          <p:cNvSpPr/>
          <p:nvPr/>
        </p:nvSpPr>
        <p:spPr>
          <a:xfrm>
            <a:off x="1740789" y="4227120"/>
            <a:ext cx="8710422" cy="921840"/>
          </a:xfrm>
          <a:prstGeom prst="trapezoid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551211" y="4457580"/>
            <a:ext cx="954989" cy="46092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4748B"/>
                </a:solidFill>
                <a:latin typeface="Inter"/>
              </a:rPr>
              <a:t>Quarterly action plans</a:t>
            </a:r>
          </a:p>
        </p:txBody>
      </p:sp>
      <p:sp>
        <p:nvSpPr>
          <p:cNvPr id="13" name="Trapezoid 12"/>
          <p:cNvSpPr/>
          <p:nvPr/>
        </p:nvSpPr>
        <p:spPr>
          <a:xfrm>
            <a:off x="685800" y="5178960"/>
            <a:ext cx="10820400" cy="921840"/>
          </a:xfrm>
          <a:prstGeom prst="trapezoid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400" b="1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Agenda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785800" y="14516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85800" y="145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85800" y="150160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About 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85800" y="18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Company overview, values, and leadership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1485800" y="2162514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5800" y="2192514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85800" y="219251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85800" y="224251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Strategy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85800" y="254251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Executive summary, KPIs, and analysis</a:t>
            </a:r>
          </a:p>
        </p:txBody>
      </p:sp>
      <p:cxnSp>
        <p:nvCxnSpPr>
          <p:cNvPr id="14" name="Connector 13"/>
          <p:cNvCxnSpPr/>
          <p:nvPr/>
        </p:nvCxnSpPr>
        <p:spPr>
          <a:xfrm>
            <a:off x="1485800" y="2903428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85800" y="2933428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933428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800" y="2983428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Process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85800" y="3283428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Workflows, diagrams, and planning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1485800" y="3644342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85800" y="3674342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5800" y="3674342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5800" y="3724342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Data &amp; Insights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85800" y="4024342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Charts, comparisons, and detailed analysis</a:t>
            </a:r>
          </a:p>
        </p:txBody>
      </p:sp>
      <p:cxnSp>
        <p:nvCxnSpPr>
          <p:cNvPr id="24" name="Connector 23"/>
          <p:cNvCxnSpPr/>
          <p:nvPr/>
        </p:nvCxnSpPr>
        <p:spPr>
          <a:xfrm>
            <a:off x="1485800" y="4385256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85800" y="4415256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4415256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85800" y="4465256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Planning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85800" y="4765256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Milestones, kanban, and risk management</a:t>
            </a:r>
          </a:p>
        </p:txBody>
      </p:sp>
      <p:cxnSp>
        <p:nvCxnSpPr>
          <p:cNvPr id="29" name="Connector 28"/>
          <p:cNvCxnSpPr/>
          <p:nvPr/>
        </p:nvCxnSpPr>
        <p:spPr>
          <a:xfrm>
            <a:off x="1485800" y="5126170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85800" y="515617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785800" y="515617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85800" y="5206170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Deliverables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85800" y="550617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Content layouts, quotes, and dashboards</a:t>
            </a:r>
          </a:p>
        </p:txBody>
      </p:sp>
      <p:cxnSp>
        <p:nvCxnSpPr>
          <p:cNvPr id="34" name="Connector 33"/>
          <p:cNvCxnSpPr/>
          <p:nvPr/>
        </p:nvCxnSpPr>
        <p:spPr>
          <a:xfrm>
            <a:off x="1485800" y="5867084"/>
            <a:ext cx="1002040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785800" y="5897084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785800" y="5897084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07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85800" y="5947084"/>
            <a:ext cx="6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1B2A4A"/>
                </a:solidFill>
                <a:latin typeface="Inter"/>
              </a:rPr>
              <a:t>Next Steps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85800" y="6247084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39" name="Rectangle 3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6096000" y="2136200"/>
            <a:ext cx="0" cy="170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6096000" y="2986200"/>
            <a:ext cx="1472243" cy="85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6096000" y="3836200"/>
            <a:ext cx="1472243" cy="849999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96000" y="3836200"/>
            <a:ext cx="0" cy="170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4623757" y="3836200"/>
            <a:ext cx="1472243" cy="85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4623757" y="2986200"/>
            <a:ext cx="1472243" cy="850000"/>
          </a:xfrm>
          <a:prstGeom prst="line">
            <a:avLst/>
          </a:prstGeom>
          <a:ln w="19050">
            <a:solidFill>
              <a:srgbClr val="E3D4A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646000" y="3386200"/>
            <a:ext cx="900000" cy="9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646000" y="3386200"/>
            <a:ext cx="900000" cy="9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3" name="Oval 12"/>
          <p:cNvSpPr/>
          <p:nvPr/>
        </p:nvSpPr>
        <p:spPr>
          <a:xfrm>
            <a:off x="5816000" y="1856200"/>
            <a:ext cx="560000" cy="56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816000" y="18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6000" y="24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Real-time data insights</a:t>
            </a:r>
          </a:p>
        </p:txBody>
      </p:sp>
      <p:sp>
        <p:nvSpPr>
          <p:cNvPr id="16" name="Oval 15"/>
          <p:cNvSpPr/>
          <p:nvPr/>
        </p:nvSpPr>
        <p:spPr>
          <a:xfrm>
            <a:off x="7288243" y="2706200"/>
            <a:ext cx="560000" cy="5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288243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68243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9" name="Oval 18"/>
          <p:cNvSpPr/>
          <p:nvPr/>
        </p:nvSpPr>
        <p:spPr>
          <a:xfrm>
            <a:off x="7288243" y="4406199"/>
            <a:ext cx="560000" cy="5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88243" y="4406199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68243" y="5006199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Seamless API connectivity</a:t>
            </a:r>
          </a:p>
        </p:txBody>
      </p:sp>
      <p:sp>
        <p:nvSpPr>
          <p:cNvPr id="22" name="Oval 21"/>
          <p:cNvSpPr/>
          <p:nvPr/>
        </p:nvSpPr>
        <p:spPr>
          <a:xfrm>
            <a:off x="5816000" y="5256200"/>
            <a:ext cx="560000" cy="5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816000" y="525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96000" y="585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Workflow optimization</a:t>
            </a:r>
          </a:p>
        </p:txBody>
      </p:sp>
      <p:sp>
        <p:nvSpPr>
          <p:cNvPr id="25" name="Oval 24"/>
          <p:cNvSpPr/>
          <p:nvPr/>
        </p:nvSpPr>
        <p:spPr>
          <a:xfrm>
            <a:off x="4343757" y="4406200"/>
            <a:ext cx="560000" cy="5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343757" y="44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23757" y="50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24/7 expert assistance</a:t>
            </a:r>
          </a:p>
        </p:txBody>
      </p:sp>
      <p:sp>
        <p:nvSpPr>
          <p:cNvPr id="28" name="Oval 27"/>
          <p:cNvSpPr/>
          <p:nvPr/>
        </p:nvSpPr>
        <p:spPr>
          <a:xfrm>
            <a:off x="4343757" y="2706200"/>
            <a:ext cx="560000" cy="560000"/>
          </a:xfrm>
          <a:prstGeom prst="ellipse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343757" y="27062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923757" y="3306200"/>
            <a:ext cx="1400000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Global infrastructure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04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Revenue by Region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Growth Trends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1082040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Revenue Distribution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685800" y="1471600"/>
          <a:ext cx="6492240" cy="4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7478040" y="1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78040" y="1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Enterprise (42%)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478040" y="2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778040" y="2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Mid-Market (28%)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78040" y="2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778040" y="2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SMB (15%)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478040" y="33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78040" y="33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Government (10%)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478040" y="387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778040" y="3851600"/>
            <a:ext cx="36281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1B2A4A"/>
                </a:solidFill>
                <a:latin typeface="Inter"/>
              </a:rPr>
              <a:t>Partners (5%)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Comparison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160200" cy="500000"/>
          </a:xfrm>
          <a:prstGeom prst="roundRect">
            <a:avLst>
              <a:gd name="adj" fmla="val 15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15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1602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A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73432" y="1499032"/>
            <a:ext cx="5160200" cy="500000"/>
          </a:xfrm>
          <a:prstGeom prst="roundRect">
            <a:avLst>
              <a:gd name="adj" fmla="val 155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155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346000" y="1471600"/>
            <a:ext cx="51602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346000" y="1471600"/>
            <a:ext cx="5160200" cy="500000"/>
          </a:xfrm>
          <a:prstGeom prst="roundRect">
            <a:avLst>
              <a:gd name="adj" fmla="val 775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1471600"/>
            <a:ext cx="51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Option B</a:t>
            </a:r>
          </a:p>
        </p:txBody>
      </p:sp>
      <p:sp>
        <p:nvSpPr>
          <p:cNvPr id="15" name="Oval 14"/>
          <p:cNvSpPr/>
          <p:nvPr/>
        </p:nvSpPr>
        <p:spPr>
          <a:xfrm>
            <a:off x="5896000" y="15216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896000" y="15216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VS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2021600"/>
            <a:ext cx="10820400" cy="5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58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$500K/year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46000" y="2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Cost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000" y="2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$350K/year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5800" y="2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858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6 months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46000" y="2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Implementation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46000" y="2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4 months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85800" y="3021600"/>
            <a:ext cx="10820400" cy="5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858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Enterprise-grade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46000" y="3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Scalability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46000" y="3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Mid-market focus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" y="3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24/7 dedicated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46000" y="3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Support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446000" y="3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Business hours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85800" y="4021600"/>
            <a:ext cx="10820400" cy="5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858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200+ connectors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46000" y="40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Integration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46000" y="40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50+ connectors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85800" y="4521600"/>
            <a:ext cx="10820400" cy="5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858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12 months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846000" y="45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ROI Timeline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446000" y="4521600"/>
            <a:ext cx="49602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300" b="0" i="0">
                <a:solidFill>
                  <a:srgbClr val="1B2A4A"/>
                </a:solidFill>
                <a:latin typeface="Inter"/>
              </a:rPr>
              <a:t>8 months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Financial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1471600"/>
          <a:ext cx="10820398" cy="42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278909"/>
                <a:gridCol w="1967345"/>
                <a:gridCol w="1967345"/>
                <a:gridCol w="1967345"/>
                <a:gridCol w="1639454"/>
              </a:tblGrid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Inter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3B82F6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600000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4748B"/>
                          </a:solidFill>
                          <a:latin typeface="Inter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BF2FE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Block Arc 4"/>
          <p:cNvSpPr/>
          <p:nvPr/>
        </p:nvSpPr>
        <p:spPr>
          <a:xfrm>
            <a:off x="1288350" y="2421600"/>
            <a:ext cx="1500000" cy="1500000"/>
          </a:xfrm>
          <a:prstGeom prst="blockArc">
            <a:avLst>
              <a:gd name="adj1" fmla="val 0"/>
              <a:gd name="adj2" fmla="val 100000"/>
              <a:gd name="adj3" fmla="val 35000"/>
            </a:avLst>
          </a:prstGeom>
          <a:solidFill>
            <a:srgbClr val="D7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Block Arc 5"/>
          <p:cNvSpPr/>
          <p:nvPr/>
        </p:nvSpPr>
        <p:spPr>
          <a:xfrm>
            <a:off x="1288350" y="2421600"/>
            <a:ext cx="1500000" cy="1500000"/>
          </a:xfrm>
          <a:prstGeom prst="blockArc">
            <a:avLst>
              <a:gd name="adj1" fmla="val 75000"/>
              <a:gd name="adj2" fmla="val 82000"/>
              <a:gd name="adj3" fmla="val 35000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5508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5508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$8.2M / $10M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508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3B82F6"/>
                </a:solidFill>
                <a:latin typeface="Inter"/>
              </a:rPr>
              <a:t>82%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33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Revenue Target</a:t>
            </a:r>
          </a:p>
        </p:txBody>
      </p:sp>
      <p:sp>
        <p:nvSpPr>
          <p:cNvPr id="11" name="Block Arc 10"/>
          <p:cNvSpPr/>
          <p:nvPr/>
        </p:nvSpPr>
        <p:spPr>
          <a:xfrm>
            <a:off x="3993450" y="2421600"/>
            <a:ext cx="1500000" cy="1500000"/>
          </a:xfrm>
          <a:prstGeom prst="blockArc">
            <a:avLst>
              <a:gd name="adj1" fmla="val 0"/>
              <a:gd name="adj2" fmla="val 100000"/>
              <a:gd name="adj3" fmla="val 35000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Block Arc 11"/>
          <p:cNvSpPr/>
          <p:nvPr/>
        </p:nvSpPr>
        <p:spPr>
          <a:xfrm>
            <a:off x="3993450" y="2421600"/>
            <a:ext cx="1500000" cy="1500000"/>
          </a:xfrm>
          <a:prstGeom prst="blockArc">
            <a:avLst>
              <a:gd name="adj1" fmla="val 75000"/>
              <a:gd name="adj2" fmla="val 94000"/>
              <a:gd name="adj3" fmla="val 35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42559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2559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94%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559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10B981"/>
                </a:solidFill>
                <a:latin typeface="Inter"/>
              </a:rPr>
              <a:t>94%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184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Customer Satisfaction</a:t>
            </a:r>
          </a:p>
        </p:txBody>
      </p:sp>
      <p:sp>
        <p:nvSpPr>
          <p:cNvPr id="17" name="Block Arc 16"/>
          <p:cNvSpPr/>
          <p:nvPr/>
        </p:nvSpPr>
        <p:spPr>
          <a:xfrm>
            <a:off x="6698550" y="2421600"/>
            <a:ext cx="1500000" cy="1500000"/>
          </a:xfrm>
          <a:prstGeom prst="blockArc">
            <a:avLst>
              <a:gd name="adj1" fmla="val 0"/>
              <a:gd name="adj2" fmla="val 100000"/>
              <a:gd name="adj3" fmla="val 35000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Block Arc 17"/>
          <p:cNvSpPr/>
          <p:nvPr/>
        </p:nvSpPr>
        <p:spPr>
          <a:xfrm>
            <a:off x="6698550" y="2421600"/>
            <a:ext cx="1500000" cy="1500000"/>
          </a:xfrm>
          <a:prstGeom prst="blockArc">
            <a:avLst>
              <a:gd name="adj1" fmla="val 75000"/>
              <a:gd name="adj2" fmla="val 84000"/>
              <a:gd name="adj3" fmla="val 35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69610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9610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42 / 50 pts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9610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EF4444"/>
                </a:solidFill>
                <a:latin typeface="Inter"/>
              </a:rPr>
              <a:t>84%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235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Sprint Velocity</a:t>
            </a:r>
          </a:p>
        </p:txBody>
      </p:sp>
      <p:sp>
        <p:nvSpPr>
          <p:cNvPr id="23" name="Block Arc 22"/>
          <p:cNvSpPr/>
          <p:nvPr/>
        </p:nvSpPr>
        <p:spPr>
          <a:xfrm>
            <a:off x="9403650" y="2421600"/>
            <a:ext cx="1500000" cy="1500000"/>
          </a:xfrm>
          <a:prstGeom prst="blockArc">
            <a:avLst>
              <a:gd name="adj1" fmla="val 0"/>
              <a:gd name="adj2" fmla="val 100000"/>
              <a:gd name="adj3" fmla="val 35000"/>
            </a:avLst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Block Arc 23"/>
          <p:cNvSpPr/>
          <p:nvPr/>
        </p:nvSpPr>
        <p:spPr>
          <a:xfrm>
            <a:off x="9403650" y="2421600"/>
            <a:ext cx="1500000" cy="1500000"/>
          </a:xfrm>
          <a:prstGeom prst="blockArc">
            <a:avLst>
              <a:gd name="adj1" fmla="val 75000"/>
              <a:gd name="adj2" fmla="val 99900"/>
              <a:gd name="adj3" fmla="val 35000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9666150" y="2684100"/>
            <a:ext cx="975000" cy="975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9666150" y="3000975"/>
            <a:ext cx="975000" cy="34125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B2A4A"/>
                </a:solidFill>
                <a:latin typeface="Inter"/>
              </a:rPr>
              <a:t>99.95%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666150" y="3269100"/>
            <a:ext cx="975000" cy="21937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0" i="0">
                <a:solidFill>
                  <a:srgbClr val="8B5CF6"/>
                </a:solidFill>
                <a:latin typeface="Inter"/>
              </a:rPr>
              <a:t>99%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28650" y="3981600"/>
            <a:ext cx="225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64748B"/>
                </a:solidFill>
                <a:latin typeface="Inter"/>
              </a:rPr>
              <a:t>Uptime SLA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05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nector 3"/>
          <p:cNvCxnSpPr/>
          <p:nvPr/>
        </p:nvCxnSpPr>
        <p:spPr>
          <a:xfrm>
            <a:off x="685800" y="2921600"/>
            <a:ext cx="10820400" cy="0"/>
          </a:xfrm>
          <a:prstGeom prst="line">
            <a:avLst/>
          </a:prstGeom>
          <a:ln w="12700">
            <a:solidFill>
              <a:srgbClr val="D0D5D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Notched Right Arrow 4"/>
          <p:cNvSpPr/>
          <p:nvPr/>
        </p:nvSpPr>
        <p:spPr>
          <a:xfrm>
            <a:off x="685800" y="2571600"/>
            <a:ext cx="1753400" cy="700000"/>
          </a:xfrm>
          <a:prstGeom prst="notchedRightArrow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Jan 2026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Project Kickoff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8" name="Oval 7"/>
          <p:cNvSpPr/>
          <p:nvPr/>
        </p:nvSpPr>
        <p:spPr>
          <a:xfrm>
            <a:off x="1522500" y="2431600"/>
            <a:ext cx="80000" cy="8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Notched Right Arrow 8"/>
          <p:cNvSpPr/>
          <p:nvPr/>
        </p:nvSpPr>
        <p:spPr>
          <a:xfrm>
            <a:off x="2499200" y="2571600"/>
            <a:ext cx="1753400" cy="700000"/>
          </a:xfrm>
          <a:prstGeom prst="notchedRightArrow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Mar 2026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992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Alpha Release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4992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Core features complete</a:t>
            </a:r>
          </a:p>
        </p:txBody>
      </p:sp>
      <p:sp>
        <p:nvSpPr>
          <p:cNvPr id="12" name="Oval 11"/>
          <p:cNvSpPr/>
          <p:nvPr/>
        </p:nvSpPr>
        <p:spPr>
          <a:xfrm>
            <a:off x="3335900" y="2431600"/>
            <a:ext cx="80000" cy="8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Notched Right Arrow 12"/>
          <p:cNvSpPr/>
          <p:nvPr/>
        </p:nvSpPr>
        <p:spPr>
          <a:xfrm>
            <a:off x="4312600" y="2571600"/>
            <a:ext cx="1753400" cy="700000"/>
          </a:xfrm>
          <a:prstGeom prst="notchedRightArrow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May 2026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126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Beta Testing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126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User acceptance testing</a:t>
            </a:r>
          </a:p>
        </p:txBody>
      </p:sp>
      <p:sp>
        <p:nvSpPr>
          <p:cNvPr id="16" name="Oval 15"/>
          <p:cNvSpPr/>
          <p:nvPr/>
        </p:nvSpPr>
        <p:spPr>
          <a:xfrm>
            <a:off x="5149300" y="2431600"/>
            <a:ext cx="80000" cy="8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Notched Right Arrow 16"/>
          <p:cNvSpPr/>
          <p:nvPr/>
        </p:nvSpPr>
        <p:spPr>
          <a:xfrm>
            <a:off x="6126000" y="2571600"/>
            <a:ext cx="1753400" cy="700000"/>
          </a:xfrm>
          <a:prstGeom prst="notchedRightArrow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Jul 2026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260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Launch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260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20" name="Oval 19"/>
          <p:cNvSpPr/>
          <p:nvPr/>
        </p:nvSpPr>
        <p:spPr>
          <a:xfrm>
            <a:off x="6962700" y="2431600"/>
            <a:ext cx="80000" cy="8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Notched Right Arrow 20"/>
          <p:cNvSpPr/>
          <p:nvPr/>
        </p:nvSpPr>
        <p:spPr>
          <a:xfrm>
            <a:off x="7939400" y="2571600"/>
            <a:ext cx="1753400" cy="700000"/>
          </a:xfrm>
          <a:prstGeom prst="notchedRightArrow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Sep 2026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9394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Scale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9394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Performance optimization</a:t>
            </a:r>
          </a:p>
        </p:txBody>
      </p:sp>
      <p:sp>
        <p:nvSpPr>
          <p:cNvPr id="24" name="Oval 23"/>
          <p:cNvSpPr/>
          <p:nvPr/>
        </p:nvSpPr>
        <p:spPr>
          <a:xfrm>
            <a:off x="8776100" y="2431600"/>
            <a:ext cx="80000" cy="8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Notched Right Arrow 24"/>
          <p:cNvSpPr/>
          <p:nvPr/>
        </p:nvSpPr>
        <p:spPr>
          <a:xfrm>
            <a:off x="9752800" y="2571600"/>
            <a:ext cx="1753400" cy="700000"/>
          </a:xfrm>
          <a:prstGeom prst="notchedRightArrow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/>
            <a:r>
              <a:rPr sz="1100" b="1">
                <a:solidFill>
                  <a:srgbClr val="FFFFFF"/>
                </a:solidFill>
                <a:latin typeface="Inter"/>
              </a:rPr>
              <a:t>Nov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752800" y="2071600"/>
            <a:ext cx="1753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1B2A4A"/>
                </a:solidFill>
                <a:latin typeface="Inter"/>
              </a:rPr>
              <a:t>Review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752800" y="3471600"/>
            <a:ext cx="17534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Post-launch assessment</a:t>
            </a:r>
          </a:p>
        </p:txBody>
      </p:sp>
      <p:sp>
        <p:nvSpPr>
          <p:cNvPr id="28" name="Oval 27"/>
          <p:cNvSpPr/>
          <p:nvPr/>
        </p:nvSpPr>
        <p:spPr>
          <a:xfrm>
            <a:off x="10589500" y="2431600"/>
            <a:ext cx="80000" cy="80000"/>
          </a:xfrm>
          <a:prstGeom prst="ellipse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01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713232" y="1499032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5800" y="1471600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71600"/>
            <a:ext cx="3440133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40133" cy="40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65800" y="1531600"/>
            <a:ext cx="3280133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To Do</a:t>
            </a:r>
          </a:p>
        </p:txBody>
      </p:sp>
      <p:sp>
        <p:nvSpPr>
          <p:cNvPr id="9" name="Oval 8"/>
          <p:cNvSpPr/>
          <p:nvPr/>
        </p:nvSpPr>
        <p:spPr>
          <a:xfrm>
            <a:off x="3845933" y="1591600"/>
            <a:ext cx="160000" cy="160000"/>
          </a:xfrm>
          <a:prstGeom prst="ellipse">
            <a:avLst/>
          </a:prstGeom>
          <a:solidFill>
            <a:srgbClr val="2F68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845933" y="15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11" name="Snip Same Side Corner Rectangle 10"/>
          <p:cNvSpPr/>
          <p:nvPr/>
        </p:nvSpPr>
        <p:spPr>
          <a:xfrm>
            <a:off x="745800" y="197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745800" y="1971600"/>
            <a:ext cx="40000" cy="32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25800" y="200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Define requirements</a:t>
            </a:r>
          </a:p>
        </p:txBody>
      </p:sp>
      <p:sp>
        <p:nvSpPr>
          <p:cNvPr id="14" name="Snip Same Side Corner Rectangle 13"/>
          <p:cNvSpPr/>
          <p:nvPr/>
        </p:nvSpPr>
        <p:spPr>
          <a:xfrm>
            <a:off x="745800" y="241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745800" y="2411600"/>
            <a:ext cx="40000" cy="32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25800" y="244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Design wireframes</a:t>
            </a:r>
          </a:p>
        </p:txBody>
      </p:sp>
      <p:sp>
        <p:nvSpPr>
          <p:cNvPr id="17" name="Snip Same Side Corner Rectangle 16"/>
          <p:cNvSpPr/>
          <p:nvPr/>
        </p:nvSpPr>
        <p:spPr>
          <a:xfrm>
            <a:off x="745800" y="285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745800" y="2851600"/>
            <a:ext cx="40000" cy="3200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25800" y="288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Set up CI/CD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4403365" y="1499032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4375933" y="1471600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4375933" y="1471600"/>
            <a:ext cx="3440133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4375933" y="1471600"/>
            <a:ext cx="3440133" cy="40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455933" y="1531600"/>
            <a:ext cx="3280133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5" name="Oval 24"/>
          <p:cNvSpPr/>
          <p:nvPr/>
        </p:nvSpPr>
        <p:spPr>
          <a:xfrm>
            <a:off x="7536066" y="1591600"/>
            <a:ext cx="160000" cy="160000"/>
          </a:xfrm>
          <a:prstGeom prst="ellipse">
            <a:avLst/>
          </a:prstGeom>
          <a:solidFill>
            <a:srgbClr val="0C94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536066" y="15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27" name="Snip Same Side Corner Rectangle 26"/>
          <p:cNvSpPr/>
          <p:nvPr/>
        </p:nvSpPr>
        <p:spPr>
          <a:xfrm>
            <a:off x="4435933" y="197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4435933" y="1971600"/>
            <a:ext cx="40000" cy="3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515933" y="200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API development</a:t>
            </a:r>
          </a:p>
        </p:txBody>
      </p:sp>
      <p:sp>
        <p:nvSpPr>
          <p:cNvPr id="30" name="Snip Same Side Corner Rectangle 29"/>
          <p:cNvSpPr/>
          <p:nvPr/>
        </p:nvSpPr>
        <p:spPr>
          <a:xfrm>
            <a:off x="4435933" y="241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4435933" y="2411600"/>
            <a:ext cx="40000" cy="32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4515933" y="244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Frontend build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8093498" y="1499032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ounded Rectangle 33"/>
          <p:cNvSpPr/>
          <p:nvPr/>
        </p:nvSpPr>
        <p:spPr>
          <a:xfrm>
            <a:off x="8066066" y="1471600"/>
            <a:ext cx="3440133" cy="4729200"/>
          </a:xfrm>
          <a:prstGeom prst="roundRect">
            <a:avLst>
              <a:gd name="adj" fmla="val 169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8066066" y="1471600"/>
            <a:ext cx="3440133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8066066" y="1471600"/>
            <a:ext cx="3440133" cy="40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8146066" y="1531600"/>
            <a:ext cx="3280133" cy="28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FFFFFF"/>
                </a:solidFill>
                <a:latin typeface="Inter"/>
              </a:rPr>
              <a:t>Done</a:t>
            </a:r>
          </a:p>
        </p:txBody>
      </p:sp>
      <p:sp>
        <p:nvSpPr>
          <p:cNvPr id="38" name="Oval 37"/>
          <p:cNvSpPr/>
          <p:nvPr/>
        </p:nvSpPr>
        <p:spPr>
          <a:xfrm>
            <a:off x="11226199" y="1591600"/>
            <a:ext cx="160000" cy="160000"/>
          </a:xfrm>
          <a:prstGeom prst="ellipse">
            <a:avLst/>
          </a:prstGeom>
          <a:solidFill>
            <a:srgbClr val="BF36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11226199" y="1591600"/>
            <a:ext cx="16000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40" name="Snip Same Side Corner Rectangle 39"/>
          <p:cNvSpPr/>
          <p:nvPr/>
        </p:nvSpPr>
        <p:spPr>
          <a:xfrm>
            <a:off x="8126066" y="197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8126066" y="1971600"/>
            <a:ext cx="40000" cy="3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8206066" y="200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Project charter</a:t>
            </a:r>
          </a:p>
        </p:txBody>
      </p:sp>
      <p:sp>
        <p:nvSpPr>
          <p:cNvPr id="43" name="Snip Same Side Corner Rectangle 42"/>
          <p:cNvSpPr/>
          <p:nvPr/>
        </p:nvSpPr>
        <p:spPr>
          <a:xfrm>
            <a:off x="8126066" y="241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8126066" y="2411600"/>
            <a:ext cx="40000" cy="3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8206066" y="244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Team onboarding</a:t>
            </a:r>
          </a:p>
        </p:txBody>
      </p:sp>
      <p:sp>
        <p:nvSpPr>
          <p:cNvPr id="46" name="Snip Same Side Corner Rectangle 45"/>
          <p:cNvSpPr/>
          <p:nvPr/>
        </p:nvSpPr>
        <p:spPr>
          <a:xfrm>
            <a:off x="8126066" y="2851600"/>
            <a:ext cx="3320133" cy="320000"/>
          </a:xfrm>
          <a:prstGeom prst="snip2Same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ectangle 46"/>
          <p:cNvSpPr/>
          <p:nvPr/>
        </p:nvSpPr>
        <p:spPr>
          <a:xfrm>
            <a:off x="8126066" y="2851600"/>
            <a:ext cx="40000" cy="3200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8206066" y="2881600"/>
            <a:ext cx="3180133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Architecture review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35800" y="1621600"/>
            <a:ext cx="2000000" cy="1400000"/>
          </a:xfrm>
          <a:prstGeom prst="rect">
            <a:avLst/>
          </a:prstGeom>
          <a:solidFill>
            <a:srgbClr val="87DCC0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3235800" y="1621600"/>
            <a:ext cx="2000000" cy="1400000"/>
          </a:xfrm>
          <a:prstGeom prst="rect">
            <a:avLst/>
          </a:prstGeom>
          <a:solidFill>
            <a:srgbClr val="FACE85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5235800" y="1621600"/>
            <a:ext cx="2000000" cy="1400000"/>
          </a:xfrm>
          <a:prstGeom prst="rect">
            <a:avLst/>
          </a:prstGeom>
          <a:solidFill>
            <a:srgbClr val="F7A1A1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1235800" y="3021600"/>
            <a:ext cx="2000000" cy="1400000"/>
          </a:xfrm>
          <a:prstGeom prst="rect">
            <a:avLst/>
          </a:prstGeom>
          <a:solidFill>
            <a:srgbClr val="D3F9E7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3235800" y="3021600"/>
            <a:ext cx="2000000" cy="1400000"/>
          </a:xfrm>
          <a:prstGeom prst="rect">
            <a:avLst/>
          </a:prstGeom>
          <a:solidFill>
            <a:srgbClr val="FDE9A6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5235800" y="3021600"/>
            <a:ext cx="2000000" cy="1400000"/>
          </a:xfrm>
          <a:prstGeom prst="rect">
            <a:avLst/>
          </a:prstGeom>
          <a:solidFill>
            <a:srgbClr val="FACE85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235800" y="4421600"/>
            <a:ext cx="2000000" cy="1400000"/>
          </a:xfrm>
          <a:prstGeom prst="rect">
            <a:avLst/>
          </a:prstGeom>
          <a:solidFill>
            <a:srgbClr val="E8FCF2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3235800" y="4421600"/>
            <a:ext cx="2000000" cy="1400000"/>
          </a:xfrm>
          <a:prstGeom prst="rect">
            <a:avLst/>
          </a:prstGeom>
          <a:solidFill>
            <a:srgbClr val="D3F9E7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235800" y="4421600"/>
            <a:ext cx="2000000" cy="1400000"/>
          </a:xfrm>
          <a:prstGeom prst="rect">
            <a:avLst/>
          </a:prstGeom>
          <a:solidFill>
            <a:srgbClr val="FDE9A6"/>
          </a:solidFill>
          <a:ln w="6350">
            <a:solidFill>
              <a:srgbClr val="D1D4D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6055800" y="2141600"/>
            <a:ext cx="360000" cy="36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265800" y="25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Data Breach</a:t>
            </a:r>
          </a:p>
        </p:txBody>
      </p:sp>
      <p:sp>
        <p:nvSpPr>
          <p:cNvPr id="16" name="Oval 15"/>
          <p:cNvSpPr/>
          <p:nvPr/>
        </p:nvSpPr>
        <p:spPr>
          <a:xfrm>
            <a:off x="6055800" y="354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Supply Chain</a:t>
            </a:r>
          </a:p>
        </p:txBody>
      </p:sp>
      <p:sp>
        <p:nvSpPr>
          <p:cNvPr id="18" name="Oval 17"/>
          <p:cNvSpPr/>
          <p:nvPr/>
        </p:nvSpPr>
        <p:spPr>
          <a:xfrm>
            <a:off x="4055800" y="3541600"/>
            <a:ext cx="360000" cy="3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3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Compliance</a:t>
            </a:r>
          </a:p>
        </p:txBody>
      </p:sp>
      <p:sp>
        <p:nvSpPr>
          <p:cNvPr id="20" name="Oval 19"/>
          <p:cNvSpPr/>
          <p:nvPr/>
        </p:nvSpPr>
        <p:spPr>
          <a:xfrm>
            <a:off x="6055800" y="3541600"/>
            <a:ext cx="360000" cy="36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5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Talent</a:t>
            </a:r>
          </a:p>
        </p:txBody>
      </p:sp>
      <p:sp>
        <p:nvSpPr>
          <p:cNvPr id="22" name="Oval 21"/>
          <p:cNvSpPr/>
          <p:nvPr/>
        </p:nvSpPr>
        <p:spPr>
          <a:xfrm>
            <a:off x="6055800" y="354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265800" y="39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Market Shift</a:t>
            </a:r>
          </a:p>
        </p:txBody>
      </p:sp>
      <p:sp>
        <p:nvSpPr>
          <p:cNvPr id="24" name="Oval 23"/>
          <p:cNvSpPr/>
          <p:nvPr/>
        </p:nvSpPr>
        <p:spPr>
          <a:xfrm>
            <a:off x="2055800" y="494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1265800" y="5321600"/>
            <a:ext cx="194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1B2A4A"/>
                </a:solidFill>
                <a:latin typeface="Inter"/>
              </a:rPr>
              <a:t>Technology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235800" y="5901600"/>
            <a:ext cx="6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Likelihood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1435800" y="5881600"/>
            <a:ext cx="5600000" cy="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35800" y="3571600"/>
            <a:ext cx="45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B2A4A"/>
                </a:solidFill>
                <a:latin typeface="Inter"/>
              </a:rPr>
              <a:t>Impact</a:t>
            </a:r>
          </a:p>
        </p:txBody>
      </p:sp>
      <p:cxnSp>
        <p:nvCxnSpPr>
          <p:cNvPr id="29" name="Connector 28"/>
          <p:cNvCxnSpPr/>
          <p:nvPr/>
        </p:nvCxnSpPr>
        <p:spPr>
          <a:xfrm flipV="1">
            <a:off x="1175800" y="1821600"/>
            <a:ext cx="0" cy="3800000"/>
          </a:xfrm>
          <a:prstGeom prst="line">
            <a:avLst/>
          </a:prstGeom>
          <a:ln w="127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235800" y="1371600"/>
            <a:ext cx="20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Low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235800" y="1371600"/>
            <a:ext cx="20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Med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235800" y="1371600"/>
            <a:ext cx="20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High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85800" y="1621600"/>
            <a:ext cx="400000" cy="1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High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85800" y="3021600"/>
            <a:ext cx="400000" cy="1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Med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5800" y="4421600"/>
            <a:ext cx="400000" cy="1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4748B"/>
                </a:solidFill>
                <a:latin typeface="Inter"/>
              </a:rPr>
              <a:t>Low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635800" y="1521600"/>
            <a:ext cx="2500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B2A4A"/>
                </a:solidFill>
                <a:latin typeface="Inter"/>
              </a:rPr>
              <a:t>Severity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7635800" y="182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7915800" y="182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LOW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7635800" y="220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915800" y="220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MEDIUM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7635800" y="258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7915800" y="258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HIGH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7635800" y="2961600"/>
            <a:ext cx="200000" cy="200000"/>
          </a:xfrm>
          <a:prstGeom prst="roundRect">
            <a:avLst>
              <a:gd name="adj" fmla="val 10000"/>
            </a:avLst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7915800" y="2961600"/>
            <a:ext cx="15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1B2A4A"/>
                </a:solidFill>
                <a:latin typeface="Inter"/>
              </a:rPr>
              <a:t>CRITICAL</a:t>
            </a:r>
          </a:p>
        </p:txBody>
      </p:sp>
      <p:sp>
        <p:nvSpPr>
          <p:cNvPr id="45" name="Rectangle 4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06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Strategic Priorities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10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358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Short-Term Goals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58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23432" y="1499032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96000" y="1471600"/>
            <a:ext cx="5210200" cy="4500000"/>
          </a:xfrm>
          <a:prstGeom prst="roundRect">
            <a:avLst>
              <a:gd name="adj" fmla="val 1535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96000" y="1471600"/>
            <a:ext cx="5210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446000" y="1571600"/>
            <a:ext cx="49102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Long-Term Vision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6000" y="2171600"/>
            <a:ext cx="491020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Key Focus Areas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068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109200" y="1841600"/>
            <a:ext cx="560000" cy="56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21092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Consulting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58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Strategic advisory services tailored to your industry and growth stage.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1537500" y="5611600"/>
            <a:ext cx="1703400" cy="0"/>
          </a:xfrm>
          <a:prstGeom prst="line">
            <a:avLst/>
          </a:prstGeom>
          <a:ln w="38100">
            <a:solidFill>
              <a:srgbClr val="3B82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4420032" y="1499032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4392600" y="1471600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392600" y="1471600"/>
            <a:ext cx="34068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5816000" y="1841600"/>
            <a:ext cx="560000" cy="56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8160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926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Technology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426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Enterprise solutions built with modern architecture and best practices.</a:t>
            </a:r>
          </a:p>
        </p:txBody>
      </p:sp>
      <p:cxnSp>
        <p:nvCxnSpPr>
          <p:cNvPr id="20" name="Connector 19"/>
          <p:cNvCxnSpPr/>
          <p:nvPr/>
        </p:nvCxnSpPr>
        <p:spPr>
          <a:xfrm>
            <a:off x="5244300" y="5611600"/>
            <a:ext cx="1703400" cy="0"/>
          </a:xfrm>
          <a:prstGeom prst="line">
            <a:avLst/>
          </a:prstGeom>
          <a:ln w="38100"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8126832" y="1499032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99400" y="1471600"/>
            <a:ext cx="34068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8099400" y="1471600"/>
            <a:ext cx="34068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9522800" y="1841600"/>
            <a:ext cx="560000" cy="56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9522800" y="1841600"/>
            <a:ext cx="560000" cy="5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4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99400" y="2651600"/>
            <a:ext cx="3206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Analytics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49400" y="3101600"/>
            <a:ext cx="31068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Data-driven insights that transform raw information into competitive advantage.</a:t>
            </a:r>
          </a:p>
        </p:txBody>
      </p:sp>
      <p:cxnSp>
        <p:nvCxnSpPr>
          <p:cNvPr id="28" name="Connector 27"/>
          <p:cNvCxnSpPr/>
          <p:nvPr/>
        </p:nvCxnSpPr>
        <p:spPr>
          <a:xfrm>
            <a:off x="8951100" y="5611600"/>
            <a:ext cx="1703400" cy="0"/>
          </a:xfrm>
          <a:prstGeom prst="line">
            <a:avLst/>
          </a:prstGeom>
          <a:ln w="38100">
            <a:solidFill>
              <a:srgbClr val="EF444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885800" y="1071600"/>
            <a:ext cx="15000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0" b="1" i="0">
                <a:solidFill>
                  <a:srgbClr val="C8A951"/>
                </a:solidFill>
                <a:latin typeface="Inter"/>
              </a:rPr>
              <a:t>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85800" y="2071600"/>
            <a:ext cx="9620400" cy="2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0" i="1">
                <a:solidFill>
                  <a:srgbClr val="1B2A4A"/>
                </a:solidFill>
                <a:latin typeface="Inter"/>
              </a:rPr>
              <a:t>Innovation distinguishes between a leader and a follower. The companies that will thrive are those that embrace change, invest in their people, and never stop pushing the boundaries of what's possible.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1285800" y="4771600"/>
            <a:ext cx="2000000" cy="0"/>
          </a:xfrm>
          <a:prstGeom prst="line">
            <a:avLst/>
          </a:prstGeom>
          <a:ln w="3175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285800" y="4971600"/>
            <a:ext cx="4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B2A4A"/>
                </a:solidFill>
                <a:latin typeface="Inter"/>
              </a:rPr>
              <a:t>CEO, [Company Name]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85800" y="5321600"/>
            <a:ext cx="40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Annual Shareholder Letter, 2025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006200" y="3871600"/>
            <a:ext cx="1500000" cy="1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6000" b="1" i="0">
                <a:solidFill>
                  <a:srgbClr val="C8A951"/>
                </a:solidFill>
                <a:latin typeface="Inter"/>
              </a:rPr>
              <a:t>”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49032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21600"/>
            <a:ext cx="3473466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5800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49032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2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09266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B2A4A"/>
                </a:solidFill>
                <a:latin typeface="Inter"/>
              </a:rPr>
              <a:t>2,500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09266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Employees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49032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2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82732" y="1521600"/>
            <a:ext cx="3373466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B2A4A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082732" y="1951600"/>
            <a:ext cx="3373466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Satisfaction</a:t>
            </a:r>
          </a:p>
        </p:txBody>
      </p:sp>
      <p:graphicFrame>
        <p:nvGraphicFramePr>
          <p:cNvPr id="20" name="Chart 19"/>
          <p:cNvGraphicFramePr>
            <a:graphicFrameLocks noGrp="1"/>
          </p:cNvGraphicFramePr>
          <p:nvPr/>
        </p:nvGraphicFramePr>
        <p:xfrm>
          <a:off x="685800" y="2521600"/>
          <a:ext cx="5951220" cy="32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937020" y="2721600"/>
            <a:ext cx="456918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B2A4A"/>
                </a:solidFill>
                <a:latin typeface="Inter"/>
              </a:rPr>
              <a:t>Project Completion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937020" y="31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1: Discovery  (100%)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D7E6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937020" y="34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937020" y="37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2: Development  (75%)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937020" y="40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CFF1E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6937020" y="4051600"/>
            <a:ext cx="3426885" cy="80000"/>
          </a:xfrm>
          <a:prstGeom prst="roundRect">
            <a:avLst>
              <a:gd name="adj" fmla="val 1167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937020" y="43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3: Testing  (45%)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937020" y="46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FB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6937020" y="4651600"/>
            <a:ext cx="2056131" cy="80000"/>
          </a:xfrm>
          <a:prstGeom prst="roundRect">
            <a:avLst>
              <a:gd name="adj" fmla="val 1945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937020" y="4971600"/>
            <a:ext cx="456918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B2A4A"/>
                </a:solidFill>
                <a:latin typeface="Inter"/>
              </a:rPr>
              <a:t>Phase 4: Deployment  (15%)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6937020" y="5251600"/>
            <a:ext cx="4569180" cy="80000"/>
          </a:xfrm>
          <a:prstGeom prst="roundRect">
            <a:avLst>
              <a:gd name="adj" fmla="val 875"/>
            </a:avLst>
          </a:prstGeom>
          <a:solidFill>
            <a:srgbClr val="E7DE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ounded Rectangle 32"/>
          <p:cNvSpPr/>
          <p:nvPr/>
        </p:nvSpPr>
        <p:spPr>
          <a:xfrm>
            <a:off x="6937020" y="5251600"/>
            <a:ext cx="685377" cy="80000"/>
          </a:xfrm>
          <a:prstGeom prst="roundRect">
            <a:avLst>
              <a:gd name="adj" fmla="val 5836"/>
            </a:avLst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79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51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51600"/>
            <a:ext cx="3473466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8" name="Picture 7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533" y="1641600"/>
            <a:ext cx="320000" cy="32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5800" y="212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Analytics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5800" y="2501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386698" y="1479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4359266" y="1451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4359266" y="145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999" y="1641600"/>
            <a:ext cx="320000" cy="320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439266" y="212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Security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59266" y="2501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8060164" y="1479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8032732" y="1451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8032732" y="145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0" name="Picture 19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9465" y="1641600"/>
            <a:ext cx="320000" cy="320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112732" y="2121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Global Reach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32732" y="2501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713232" y="3825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685800" y="3797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685800" y="3797600"/>
            <a:ext cx="3473466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6" name="Picture 25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2533" y="3987600"/>
            <a:ext cx="320000" cy="320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765800" y="4467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Performance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85800" y="4847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Sub-50ms response times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4386698" y="3825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4359266" y="3797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4359266" y="3797600"/>
            <a:ext cx="34734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2" name="Picture 31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5999" y="3987600"/>
            <a:ext cx="320000" cy="3200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439266" y="4467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Team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459266" y="4847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060164" y="3825032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8032732" y="3797600"/>
            <a:ext cx="3473466" cy="214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ectangle 36"/>
          <p:cNvSpPr/>
          <p:nvPr/>
        </p:nvSpPr>
        <p:spPr>
          <a:xfrm>
            <a:off x="8032732" y="3797600"/>
            <a:ext cx="3473466" cy="50800"/>
          </a:xfrm>
          <a:prstGeom prst="rect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8" name="Picture 37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09465" y="3987600"/>
            <a:ext cx="320000" cy="3200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8112732" y="4467600"/>
            <a:ext cx="331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500" b="1" i="0">
                <a:solidFill>
                  <a:srgbClr val="1B2A4A"/>
                </a:solidFill>
                <a:latin typeface="Inter"/>
              </a:rPr>
              <a:t>Awards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132732" y="4847600"/>
            <a:ext cx="3273466" cy="99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>
            <a:off x="985800" y="1571600"/>
            <a:ext cx="0" cy="3150000"/>
          </a:xfrm>
          <a:prstGeom prst="line">
            <a:avLst/>
          </a:prstGeom>
          <a:ln w="3175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885800" y="14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1513232" y="139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1485800" y="137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1485800" y="1371600"/>
            <a:ext cx="85000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685800" y="14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Finalize 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85800" y="17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485800" y="14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3B82F6"/>
                </a:solidFill>
                <a:latin typeface="Inter"/>
              </a:rPr>
              <a:t>Executive Team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85800" y="17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Mar 2026</a:t>
            </a:r>
          </a:p>
        </p:txBody>
      </p:sp>
      <p:sp>
        <p:nvSpPr>
          <p:cNvPr id="14" name="Oval 13"/>
          <p:cNvSpPr/>
          <p:nvPr/>
        </p:nvSpPr>
        <p:spPr>
          <a:xfrm>
            <a:off x="885800" y="252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1513232" y="244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1485800" y="242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1485800" y="2421600"/>
            <a:ext cx="85000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685800" y="24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Launch Phase 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685800" y="27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485800" y="24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10B981"/>
                </a:solidFill>
                <a:latin typeface="Inter"/>
              </a:rPr>
              <a:t>Product &amp; Engineering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85800" y="27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Apr 2026</a:t>
            </a:r>
          </a:p>
        </p:txBody>
      </p:sp>
      <p:sp>
        <p:nvSpPr>
          <p:cNvPr id="22" name="Oval 21"/>
          <p:cNvSpPr/>
          <p:nvPr/>
        </p:nvSpPr>
        <p:spPr>
          <a:xfrm>
            <a:off x="885800" y="357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513232" y="349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1485800" y="347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1485800" y="3471600"/>
            <a:ext cx="85000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685800" y="351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Expand Sales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85800" y="382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485800" y="351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EF4444"/>
                </a:solidFill>
                <a:latin typeface="Inter"/>
              </a:rPr>
              <a:t>VP Sales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485800" y="382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May 2026</a:t>
            </a:r>
          </a:p>
        </p:txBody>
      </p:sp>
      <p:sp>
        <p:nvSpPr>
          <p:cNvPr id="30" name="Oval 29"/>
          <p:cNvSpPr/>
          <p:nvPr/>
        </p:nvSpPr>
        <p:spPr>
          <a:xfrm>
            <a:off x="885800" y="4621600"/>
            <a:ext cx="200000" cy="2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1513232" y="4549032"/>
            <a:ext cx="8500000" cy="850000"/>
          </a:xfrm>
          <a:prstGeom prst="roundRect">
            <a:avLst>
              <a:gd name="adj" fmla="val 94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ounded Rectangle 31"/>
          <p:cNvSpPr/>
          <p:nvPr/>
        </p:nvSpPr>
        <p:spPr>
          <a:xfrm>
            <a:off x="1485800" y="4521600"/>
            <a:ext cx="8500000" cy="850000"/>
          </a:xfrm>
          <a:prstGeom prst="roundRect">
            <a:avLst>
              <a:gd name="adj" fmla="val 94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1485800" y="4521600"/>
            <a:ext cx="85000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1685800" y="456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Review &amp; Iterate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685800" y="4871600"/>
            <a:ext cx="5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85800" y="456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100" b="1" i="0">
                <a:solidFill>
                  <a:srgbClr val="8B5CF6"/>
                </a:solidFill>
                <a:latin typeface="Inter"/>
              </a:rPr>
              <a:t>All Departments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85800" y="4871600"/>
            <a:ext cx="2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4748B"/>
                </a:solidFill>
                <a:latin typeface="Inter"/>
              </a:rPr>
              <a:t>Jun 2026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" name="Connector 2"/>
          <p:cNvCxnSpPr/>
          <p:nvPr/>
        </p:nvCxnSpPr>
        <p:spPr>
          <a:xfrm>
            <a:off x="685800" y="1171600"/>
            <a:ext cx="10820400" cy="0"/>
          </a:xfrm>
          <a:prstGeom prst="line">
            <a:avLst/>
          </a:prstGeom>
          <a:ln w="254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5800" y="1371600"/>
            <a:ext cx="10820400" cy="1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FFFFFF"/>
                </a:solidFill>
                <a:latin typeface="Inter"/>
              </a:rPr>
              <a:t>Let's Build the Future
Together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85800" y="2871600"/>
            <a:ext cx="8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A3A9B6"/>
                </a:solidFill>
                <a:latin typeface="Inter"/>
              </a:rPr>
              <a:t>Ready to take the next step? We'd love to discuss how we can help accelerate your organization's growth and transformation.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685800" y="3671600"/>
            <a:ext cx="10820400" cy="0"/>
          </a:xfrm>
          <a:prstGeom prst="line">
            <a:avLst/>
          </a:prstGeom>
          <a:ln w="254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8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Email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contact@company.com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926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Phone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926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+1 (555) 123-4567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99400" y="40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Web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99400" y="4471600"/>
            <a:ext cx="34068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FFFFFF"/>
                </a:solidFill>
                <a:latin typeface="Inter"/>
              </a:rPr>
              <a:t>www.company.com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5260200" cy="4200000"/>
          </a:xfrm>
          <a:prstGeom prst="roundRect">
            <a:avLst>
              <a:gd name="adj" fmla="val 152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5260200" cy="4200000"/>
          </a:xfrm>
          <a:prstGeom prst="roundRect">
            <a:avLst>
              <a:gd name="adj" fmla="val 1520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5260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985800" y="1721600"/>
            <a:ext cx="4760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B2A4A"/>
                </a:solidFill>
                <a:latin typeface="Inter"/>
              </a:rPr>
              <a:t>Our Mission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5800" y="2221600"/>
            <a:ext cx="4760200" cy="3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4748B"/>
                </a:solidFill>
                <a:latin typeface="Inter"/>
              </a:rPr>
              <a:t>At [Company Name], we are committed to delivering exceptional value through innovation, integrity, and a relentless focus on our stakeholders' success.
We believe in the power of collaboration and strategic thinking to drive sustainable growth.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273432" y="14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6246000" y="14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6246000" y="1471600"/>
            <a:ext cx="2530100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Oval 12"/>
          <p:cNvSpPr/>
          <p:nvPr/>
        </p:nvSpPr>
        <p:spPr>
          <a:xfrm>
            <a:off x="7331050" y="1791600"/>
            <a:ext cx="360000" cy="360000"/>
          </a:xfrm>
          <a:prstGeom prst="ellipse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3460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2005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460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Founded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03532" y="14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8976100" y="14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976100" y="1471600"/>
            <a:ext cx="2530100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10061150" y="1791600"/>
            <a:ext cx="360000" cy="36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9076100" y="22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2,500+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76100" y="27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Employees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73432" y="36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246000" y="36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246000" y="3671600"/>
            <a:ext cx="2530100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7331050" y="3991600"/>
            <a:ext cx="360000" cy="36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3460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12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3460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Global Offices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9003532" y="3699032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8976100" y="3671600"/>
            <a:ext cx="2530100" cy="2000000"/>
          </a:xfrm>
          <a:prstGeom prst="roundRect">
            <a:avLst>
              <a:gd name="adj" fmla="val 3161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8976100" y="3671600"/>
            <a:ext cx="2530100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10061150" y="3991600"/>
            <a:ext cx="360000" cy="360000"/>
          </a:xfrm>
          <a:prstGeom prst="ellipse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076100" y="4471600"/>
            <a:ext cx="233010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76100" y="4921600"/>
            <a:ext cx="2330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Revenue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Oval 1"/>
          <p:cNvSpPr/>
          <p:nvPr/>
        </p:nvSpPr>
        <p:spPr>
          <a:xfrm>
            <a:off x="10192000" y="-600000"/>
            <a:ext cx="2400000" cy="2400000"/>
          </a:xfrm>
          <a:prstGeom prst="ellipse">
            <a:avLst/>
          </a:prstGeom>
          <a:solidFill>
            <a:srgbClr val="F9F6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Oval 2"/>
          <p:cNvSpPr/>
          <p:nvPr/>
        </p:nvSpPr>
        <p:spPr>
          <a:xfrm>
            <a:off x="-400000" y="5258000"/>
            <a:ext cx="1600000" cy="1600000"/>
          </a:xfrm>
          <a:prstGeom prst="ellipse">
            <a:avLst/>
          </a:prstGeom>
          <a:solidFill>
            <a:srgbClr val="E8E9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85800" y="600000"/>
            <a:ext cx="10820400" cy="9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4000" b="1" i="0">
                <a:solidFill>
                  <a:srgbClr val="1B2A4A"/>
                </a:solidFill>
                <a:latin typeface="Inter"/>
              </a:rPr>
              <a:t>Thank You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096000" y="1500000"/>
            <a:ext cx="20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685800" y="1650000"/>
            <a:ext cx="8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600" b="0" i="0">
                <a:solidFill>
                  <a:srgbClr val="64748B"/>
                </a:solidFill>
                <a:latin typeface="Inter"/>
              </a:rPr>
              <a:t>We appreciate your time and look forward to the next conversation.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13232" y="232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230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5800" y="230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885800" y="280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858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✉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858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Email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858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contact@company.com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248432" y="232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221000" y="230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6221000" y="230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421000" y="280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421000" y="280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☎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21000" y="260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Phone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21000" y="295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+1 (555) 123-4567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13232" y="397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85800" y="395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85800" y="395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885800" y="445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858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⌂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58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Website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3858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www.company.com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248432" y="3977432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6221000" y="3950000"/>
            <a:ext cx="5285200" cy="1400000"/>
          </a:xfrm>
          <a:prstGeom prst="roundRect">
            <a:avLst>
              <a:gd name="adj" fmla="val 15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6221000" y="3950000"/>
            <a:ext cx="5285200" cy="50800"/>
          </a:xfrm>
          <a:prstGeom prst="rect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421000" y="4450000"/>
            <a:ext cx="400000" cy="4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421000" y="44500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800" b="0" i="0">
                <a:solidFill>
                  <a:srgbClr val="FFFFFF"/>
                </a:solidFill>
                <a:latin typeface="Inter"/>
              </a:rPr>
              <a:t>⚑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921000" y="4250000"/>
            <a:ext cx="43852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C8A951"/>
                </a:solidFill>
                <a:latin typeface="Inter"/>
              </a:rPr>
              <a:t>Location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921000" y="4600000"/>
            <a:ext cx="438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1B2A4A"/>
                </a:solidFill>
                <a:latin typeface="Inter"/>
              </a:rPr>
              <a:t>New York, NY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85800" y="6058000"/>
            <a:ext cx="10820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7133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7133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Integrity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58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act with honesty, transparency, and ethical leadership in every decision.</a:t>
            </a:r>
          </a:p>
        </p:txBody>
      </p:sp>
      <p:sp>
        <p:nvSpPr>
          <p:cNvPr id="9" name="Oval 8"/>
          <p:cNvSpPr/>
          <p:nvPr/>
        </p:nvSpPr>
        <p:spPr>
          <a:xfrm>
            <a:off x="44684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684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I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409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Innovation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909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embrace creative thinking and continuous improvement to stay ahead.</a:t>
            </a:r>
          </a:p>
        </p:txBody>
      </p:sp>
      <p:sp>
        <p:nvSpPr>
          <p:cNvPr id="13" name="Oval 12"/>
          <p:cNvSpPr/>
          <p:nvPr/>
        </p:nvSpPr>
        <p:spPr>
          <a:xfrm>
            <a:off x="72235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2235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960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Excellence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460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pursue the highest standards in quality and performance.</a:t>
            </a:r>
          </a:p>
        </p:txBody>
      </p:sp>
      <p:sp>
        <p:nvSpPr>
          <p:cNvPr id="17" name="Oval 16"/>
          <p:cNvSpPr/>
          <p:nvPr/>
        </p:nvSpPr>
        <p:spPr>
          <a:xfrm>
            <a:off x="9978650" y="1621600"/>
            <a:ext cx="500000" cy="500000"/>
          </a:xfrm>
          <a:prstGeom prst="ellipse">
            <a:avLst/>
          </a:prstGeom>
          <a:solidFill>
            <a:srgbClr val="C8A9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9978650" y="1621600"/>
            <a:ext cx="500000" cy="5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2800" b="1" i="0">
                <a:solidFill>
                  <a:srgbClr val="FFFFFF"/>
                </a:solidFill>
                <a:latin typeface="Inter"/>
              </a:rPr>
              <a:t>C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51100" y="2371600"/>
            <a:ext cx="25551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Collaboration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001100" y="2821600"/>
            <a:ext cx="2455100" cy="1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64748B"/>
                </a:solidFill>
                <a:latin typeface="Inter"/>
              </a:rPr>
              <a:t>We achieve more together through trust, respect, and shared purpose.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16633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6633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8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Jane Smith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58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Executive Officer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13245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658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4683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34409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44184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4184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909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John Davis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909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Financial Officer</a:t>
            </a:r>
          </a:p>
        </p:txBody>
      </p:sp>
      <p:cxnSp>
        <p:nvCxnSpPr>
          <p:cNvPr id="19" name="Connector 18"/>
          <p:cNvCxnSpPr/>
          <p:nvPr/>
        </p:nvCxnSpPr>
        <p:spPr>
          <a:xfrm>
            <a:off x="40796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5209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2234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1960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71735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1735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460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Sarah Chen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460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Technology Officer</a:t>
            </a:r>
          </a:p>
        </p:txBody>
      </p:sp>
      <p:cxnSp>
        <p:nvCxnSpPr>
          <p:cNvPr id="27" name="Connector 26"/>
          <p:cNvCxnSpPr/>
          <p:nvPr/>
        </p:nvCxnSpPr>
        <p:spPr>
          <a:xfrm>
            <a:off x="68347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2760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8978532" y="1499032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ounded Rectangle 29"/>
          <p:cNvSpPr/>
          <p:nvPr/>
        </p:nvSpPr>
        <p:spPr>
          <a:xfrm>
            <a:off x="8951100" y="1471600"/>
            <a:ext cx="2555100" cy="4200000"/>
          </a:xfrm>
          <a:prstGeom prst="roundRect">
            <a:avLst>
              <a:gd name="adj" fmla="val 1904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9928650" y="1671600"/>
            <a:ext cx="600000" cy="600000"/>
          </a:xfrm>
          <a:prstGeom prst="ellipse">
            <a:avLst/>
          </a:prstGeom>
          <a:solidFill>
            <a:srgbClr val="F1F5F9"/>
          </a:solidFill>
          <a:ln w="25400">
            <a:solidFill>
              <a:srgbClr val="C8A9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928650" y="1871600"/>
            <a:ext cx="6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4748B"/>
                </a:solidFill>
                <a:latin typeface="Inter"/>
              </a:rPr>
              <a:t>Photo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01100" y="2471600"/>
            <a:ext cx="24551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B2A4A"/>
                </a:solidFill>
                <a:latin typeface="Inter"/>
              </a:rPr>
              <a:t>Michael Brown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01100" y="2821600"/>
            <a:ext cx="24551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C8A951"/>
                </a:solidFill>
                <a:latin typeface="Inter"/>
              </a:rPr>
              <a:t>Chief Operating Officer</a:t>
            </a:r>
          </a:p>
        </p:txBody>
      </p:sp>
      <p:cxnSp>
        <p:nvCxnSpPr>
          <p:cNvPr id="35" name="Connector 34"/>
          <p:cNvCxnSpPr/>
          <p:nvPr/>
        </p:nvCxnSpPr>
        <p:spPr>
          <a:xfrm>
            <a:off x="9589875" y="3171600"/>
            <a:ext cx="1277550" cy="0"/>
          </a:xfrm>
          <a:prstGeom prst="line">
            <a:avLst/>
          </a:prstGeom>
          <a:ln w="9525">
            <a:solidFill>
              <a:srgbClr val="F1F5F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031100" y="3321600"/>
            <a:ext cx="23951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4748B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13232" y="1499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685800" y="1471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685800" y="1471600"/>
            <a:ext cx="3473466" cy="50800"/>
          </a:xfrm>
          <a:prstGeom prst="rect">
            <a:avLst/>
          </a:prstGeom>
          <a:solidFill>
            <a:srgbClr val="3B82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85800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5800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Annual 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86698" y="1499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71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59266" y="1471600"/>
            <a:ext cx="3473466" cy="508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459266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2,500+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59266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Team Members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060164" y="1499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8032732" y="1471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8032732" y="1471600"/>
            <a:ext cx="3473466" cy="50800"/>
          </a:xfrm>
          <a:prstGeom prst="rect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32732" y="1771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98%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32732" y="2471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Client Retention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13232" y="3835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85800" y="3807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85800" y="3807600"/>
            <a:ext cx="3473466" cy="50800"/>
          </a:xfrm>
          <a:prstGeom prst="rect">
            <a:avLst/>
          </a:prstGeom>
          <a:solidFill>
            <a:srgbClr val="8B5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85800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12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5800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Global Offices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386698" y="3835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4359266" y="3807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ectangle 26"/>
          <p:cNvSpPr/>
          <p:nvPr/>
        </p:nvSpPr>
        <p:spPr>
          <a:xfrm>
            <a:off x="4359266" y="3807600"/>
            <a:ext cx="3473466" cy="50800"/>
          </a:xfrm>
          <a:prstGeom prst="rect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4459266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150+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59266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Enterprise Clients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060164" y="3835032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8032732" y="3807600"/>
            <a:ext cx="3473466" cy="2136000"/>
          </a:xfrm>
          <a:prstGeom prst="roundRect">
            <a:avLst>
              <a:gd name="adj" fmla="val 230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8032732" y="3807600"/>
            <a:ext cx="3473466" cy="50800"/>
          </a:xfrm>
          <a:prstGeom prst="rect">
            <a:avLst/>
          </a:prstGeom>
          <a:solidFill>
            <a:srgbClr val="14B8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8132732" y="4107600"/>
            <a:ext cx="3273466" cy="7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800" b="1" i="0">
                <a:solidFill>
                  <a:srgbClr val="1B2A4A"/>
                </a:solidFill>
                <a:latin typeface="Inter"/>
              </a:rPr>
              <a:t>4.8/5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132732" y="4807600"/>
            <a:ext cx="3273466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4748B"/>
                </a:solidFill>
                <a:latin typeface="Inter"/>
              </a:rPr>
              <a:t>Customer Rating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692000" y="500000"/>
            <a:ext cx="4000000" cy="3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8000" b="1" i="0">
                <a:solidFill>
                  <a:srgbClr val="182542"/>
                </a:solidFill>
                <a:latin typeface="Inter"/>
              </a:rPr>
              <a:t>02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3029000"/>
            <a:ext cx="2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3179000"/>
            <a:ext cx="3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C8A951"/>
                </a:solidFill>
                <a:latin typeface="Inter"/>
              </a:rPr>
              <a:t>Section 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3529000"/>
            <a:ext cx="8000000" cy="8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0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329000"/>
            <a:ext cx="8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A3A9B6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521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D94A4"/>
                </a:solidFill>
                <a:latin typeface="Inter"/>
              </a:rPr>
              <a:t>[Company Name]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D94A4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685800" y="274320"/>
            <a:ext cx="108204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B2A4A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685800" y="880000"/>
            <a:ext cx="1500000" cy="0"/>
          </a:xfrm>
          <a:prstGeom prst="line">
            <a:avLst/>
          </a:prstGeom>
          <a:ln w="38100">
            <a:solidFill>
              <a:srgbClr val="C8A95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85800" y="1471600"/>
            <a:ext cx="6275832" cy="45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Revenue grew 23% year-over-year, driven by new enterprise accounts and expanded service offerings across all major markets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Successfully launched three new product lines, contributing $120M in incremental revenue during the first two quarters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Customer retention rate improved to 98%, reflecting our commitment to excellence and client-centric approach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Operational efficiency gains reduced costs by 15%, enabling reinvestment in R&amp;D and talent acquisition</a:t>
            </a:r>
          </a:p>
          <a:p>
            <a:pPr>
              <a:spcBef>
                <a:spcPts val="800"/>
              </a:spcBef>
              <a:spcAft>
                <a:spcPts val="400"/>
              </a:spcAft>
              <a:buFont typeface="Inter"/>
              <a:buChar char="•"/>
              <a:buClr>
                <a:srgbClr val="C8A951"/>
              </a:buClr>
            </a:pPr>
            <a:r>
              <a:rPr sz="1400">
                <a:solidFill>
                  <a:srgbClr val="1B2A4A"/>
                </a:solidFill>
                <a:latin typeface="Inter"/>
              </a:rPr>
              <a:t>Strategic partnerships with two Fortune 100 companies opened new distribution channels globally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61632" y="1471600"/>
            <a:ext cx="4244568" cy="4500000"/>
          </a:xfrm>
          <a:prstGeom prst="roundRect">
            <a:avLst>
              <a:gd name="adj" fmla="val 1777"/>
            </a:avLst>
          </a:prstGeom>
          <a:solidFill>
            <a:srgbClr val="1B2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411632" y="1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C8A951"/>
                </a:solidFill>
                <a:latin typeface="Inter"/>
              </a:rPr>
              <a:t>$850M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11632" y="2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9B6"/>
                </a:solidFill>
                <a:latin typeface="Inter"/>
              </a:rPr>
              <a:t>Revenue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461632" y="2921600"/>
            <a:ext cx="3844568" cy="0"/>
          </a:xfrm>
          <a:prstGeom prst="line">
            <a:avLst/>
          </a:prstGeom>
          <a:ln w="6350">
            <a:solidFill>
              <a:srgbClr val="5F69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11632" y="31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C8A951"/>
                </a:solidFill>
                <a:latin typeface="Inter"/>
              </a:rPr>
              <a:t>+23%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11632" y="36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9B6"/>
                </a:solidFill>
                <a:latin typeface="Inter"/>
              </a:rPr>
              <a:t>YoY Growth</a:t>
            </a:r>
          </a:p>
        </p:txBody>
      </p:sp>
      <p:cxnSp>
        <p:nvCxnSpPr>
          <p:cNvPr id="12" name="Connector 11"/>
          <p:cNvCxnSpPr/>
          <p:nvPr/>
        </p:nvCxnSpPr>
        <p:spPr>
          <a:xfrm>
            <a:off x="7461632" y="4421600"/>
            <a:ext cx="3844568" cy="0"/>
          </a:xfrm>
          <a:prstGeom prst="line">
            <a:avLst/>
          </a:prstGeom>
          <a:ln w="6350">
            <a:solidFill>
              <a:srgbClr val="5F69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11632" y="4671600"/>
            <a:ext cx="3944568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400" b="1" i="0">
                <a:solidFill>
                  <a:srgbClr val="C8A951"/>
                </a:solidFill>
                <a:latin typeface="Inter"/>
              </a:rPr>
              <a:t>98%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11632" y="5171600"/>
            <a:ext cx="3944568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A3A9B6"/>
                </a:solidFill>
                <a:latin typeface="Inter"/>
              </a:rPr>
              <a:t>Retention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4748B"/>
                </a:solidFill>
                <a:latin typeface="Inter"/>
              </a:rPr>
              <a:t>[Company Name]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4748B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